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61" r:id="rId2"/>
  </p:sldMasterIdLst>
  <p:notesMasterIdLst>
    <p:notesMasterId r:id="rId23"/>
  </p:notesMasterIdLst>
  <p:handoutMasterIdLst>
    <p:handoutMasterId r:id="rId24"/>
  </p:handoutMasterIdLst>
  <p:sldIdLst>
    <p:sldId id="256" r:id="rId3"/>
    <p:sldId id="257" r:id="rId4"/>
    <p:sldId id="258" r:id="rId5"/>
    <p:sldId id="268" r:id="rId6"/>
    <p:sldId id="267" r:id="rId7"/>
    <p:sldId id="259" r:id="rId8"/>
    <p:sldId id="269" r:id="rId9"/>
    <p:sldId id="261" r:id="rId10"/>
    <p:sldId id="260" r:id="rId11"/>
    <p:sldId id="283" r:id="rId12"/>
    <p:sldId id="264" r:id="rId13"/>
    <p:sldId id="273" r:id="rId14"/>
    <p:sldId id="274" r:id="rId15"/>
    <p:sldId id="281" r:id="rId16"/>
    <p:sldId id="265" r:id="rId17"/>
    <p:sldId id="275" r:id="rId18"/>
    <p:sldId id="277" r:id="rId19"/>
    <p:sldId id="278" r:id="rId20"/>
    <p:sldId id="279" r:id="rId21"/>
    <p:sldId id="280" r:id="rId22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0066CC"/>
    <a:srgbClr val="33CCFF"/>
    <a:srgbClr val="FF3300"/>
    <a:srgbClr val="00FF00"/>
    <a:srgbClr val="FFFFCC"/>
    <a:srgbClr val="FFFF99"/>
    <a:srgbClr val="FFFF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34615" autoAdjust="0"/>
    <p:restoredTop sz="90895" autoAdjust="0"/>
  </p:normalViewPr>
  <p:slideViewPr>
    <p:cSldViewPr>
      <p:cViewPr varScale="1">
        <p:scale>
          <a:sx n="40" d="100"/>
          <a:sy n="40" d="100"/>
        </p:scale>
        <p:origin x="-204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-1644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Relationship Id="rId4" Type="http://schemas.openxmlformats.org/officeDocument/2006/relationships/image" Target="../media/image12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7CC392EC-A495-4BCA-99EB-2E95D9E62CD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F6ADC8D2-9FAC-44EE-89EA-FD4ECE393CFF}" type="datetimeFigureOut">
              <a:rPr lang="cs-CZ"/>
              <a:pPr>
                <a:defRPr/>
              </a:pPr>
              <a:t>8.9.2010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  <a:endParaRPr lang="cs-CZ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2D82838C-5F06-407A-8195-B6DE7B43B4A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4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smtClean="0"/>
          </a:p>
        </p:txBody>
      </p:sp>
      <p:sp>
        <p:nvSpPr>
          <p:cNvPr id="95235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18B5AEB-1E77-417E-911C-1ABE9A43FE85}" type="slidenum">
              <a:rPr lang="cs-CZ">
                <a:latin typeface="Times New Roman" pitchFamily="18" charset="0"/>
                <a:cs typeface="Arial" charset="0"/>
              </a:rPr>
              <a:pPr/>
              <a:t>17</a:t>
            </a:fld>
            <a:endParaRPr lang="cs-CZ">
              <a:latin typeface="Times New Roman" pitchFamily="18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6E5868-CA84-4699-899B-558B0EA6259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523AAE-11B2-4952-BC29-EB6D8F47A82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D82E48-5C87-4F1E-BCEB-2D9B29411C8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700036C-DAE1-4C94-B5C4-E178710F1AB3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C776C2-5E24-48C3-9C7E-B9C70DED6B4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39A15E-C890-44E3-A097-6707F7CE29E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B4447D-06F2-454D-8139-F7E89EB6FB0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2EFEF1-75F5-49B8-A72D-FE990B7D720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CF476A-79E5-4E64-A7B0-24E3D598EE3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0E8480-FA90-4A47-BE0F-385218B758D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7FFAB-FEE8-43B2-A28F-40FCD6EE340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E75E07-9CC4-4690-A86F-5C00FF54BFF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DF915C-1401-42C8-8FF3-BE1F3D8339F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66A9DC-6CF5-4AC8-89DE-EB7B5DC5E15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CB20CD-5D12-40A0-BDC2-1936120505A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EC10FE-C273-44FD-8989-A34A3D04A5A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3645AF-F537-4555-A6C8-F2BD47ACEC8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431417-4CD9-4CCF-ACCF-3184930E52F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E03503-8DE7-4E55-AA77-CEEC98C2CFF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4939E8-EEB2-4A40-9C87-87CDC6F55D2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7E3D84-2F0A-4C61-BBC2-AFFAF1D7F57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7030BF-B208-47D0-A0FC-A092FF9441A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7A4D34-80FC-485F-B7A2-A9B719A582B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D9FAA-6C27-4259-9C7B-02C595E6657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4C0CF5-1F9D-4872-ADB6-126CCEFEAB7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5FAB33-AC21-44B4-96E8-5DD7E832CBF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727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27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27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37D075FB-762B-42FC-A75D-472947060BC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0" r:id="rId3"/>
    <p:sldLayoutId id="2147483669" r:id="rId4"/>
    <p:sldLayoutId id="2147483668" r:id="rId5"/>
    <p:sldLayoutId id="2147483667" r:id="rId6"/>
    <p:sldLayoutId id="2147483666" r:id="rId7"/>
    <p:sldLayoutId id="2147483665" r:id="rId8"/>
    <p:sldLayoutId id="2147483664" r:id="rId9"/>
    <p:sldLayoutId id="2147483663" r:id="rId10"/>
    <p:sldLayoutId id="2147483662" r:id="rId11"/>
    <p:sldLayoutId id="214748368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hlink"/>
            </a:gs>
            <a:gs pos="100000">
              <a:srgbClr val="000066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53ECDF97-5CF5-4075-B74E-D04120D799C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5" r:id="rId2"/>
    <p:sldLayoutId id="2147483684" r:id="rId3"/>
    <p:sldLayoutId id="2147483683" r:id="rId4"/>
    <p:sldLayoutId id="2147483682" r:id="rId5"/>
    <p:sldLayoutId id="2147483681" r:id="rId6"/>
    <p:sldLayoutId id="2147483680" r:id="rId7"/>
    <p:sldLayoutId id="2147483679" r:id="rId8"/>
    <p:sldLayoutId id="2147483678" r:id="rId9"/>
    <p:sldLayoutId id="2147483677" r:id="rId10"/>
    <p:sldLayoutId id="2147483676" r:id="rId11"/>
    <p:sldLayoutId id="2147483675" r:id="rId12"/>
    <p:sldLayoutId id="2147483674" r:id="rId13"/>
    <p:sldLayoutId id="2147483673" r:id="rId14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file:///E:\Praha%2011-2008\gama.wmv" TargetMode="External"/><Relationship Id="rId1" Type="http://schemas.openxmlformats.org/officeDocument/2006/relationships/vmlDrawing" Target="../drawings/vmlDrawing9.vml"/><Relationship Id="rId5" Type="http://schemas.openxmlformats.org/officeDocument/2006/relationships/oleObject" Target="../embeddings/oleObject12.bin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0.bin"/><Relationship Id="rId5" Type="http://schemas.openxmlformats.org/officeDocument/2006/relationships/oleObject" Target="../embeddings/oleObject9.bin"/><Relationship Id="rId4" Type="http://schemas.openxmlformats.org/officeDocument/2006/relationships/oleObject" Target="../embeddings/oleObject8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3" descr="F:\Prezentace CMP 2\logo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357188"/>
            <a:ext cx="2071687" cy="119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2" name="Nadpis 4"/>
          <p:cNvSpPr>
            <a:spLocks noGrp="1"/>
          </p:cNvSpPr>
          <p:nvPr>
            <p:ph type="ctrTitle" idx="4294967295"/>
          </p:nvPr>
        </p:nvSpPr>
        <p:spPr>
          <a:xfrm>
            <a:off x="0" y="1785938"/>
            <a:ext cx="8572500" cy="2000250"/>
          </a:xfrm>
        </p:spPr>
        <p:txBody>
          <a:bodyPr/>
          <a:lstStyle/>
          <a:p>
            <a:pPr eaLnBrk="1" hangingPunct="1"/>
            <a:r>
              <a:rPr lang="en-US" sz="4000" dirty="0" smtClean="0">
                <a:solidFill>
                  <a:srgbClr val="FFC000"/>
                </a:solidFill>
              </a:rPr>
              <a:t>V</a:t>
            </a:r>
            <a:r>
              <a:rPr lang="cs-CZ" sz="4000" dirty="0" err="1" smtClean="0">
                <a:solidFill>
                  <a:srgbClr val="FFC000"/>
                </a:solidFill>
              </a:rPr>
              <a:t>ýsledky</a:t>
            </a:r>
            <a:r>
              <a:rPr lang="cs-CZ" sz="4000" dirty="0" smtClean="0">
                <a:solidFill>
                  <a:srgbClr val="FFC000"/>
                </a:solidFill>
              </a:rPr>
              <a:t> a přínos </a:t>
            </a:r>
            <a:r>
              <a:rPr lang="cs-CZ" sz="4000" dirty="0" err="1" smtClean="0">
                <a:solidFill>
                  <a:srgbClr val="FFC000"/>
                </a:solidFill>
              </a:rPr>
              <a:t>peroperačního</a:t>
            </a:r>
            <a:r>
              <a:rPr lang="cs-CZ" sz="4000" dirty="0" smtClean="0">
                <a:solidFill>
                  <a:srgbClr val="FFC000"/>
                </a:solidFill>
              </a:rPr>
              <a:t> vyšetření </a:t>
            </a:r>
            <a:r>
              <a:rPr lang="cs-CZ" sz="4000" dirty="0" err="1" smtClean="0">
                <a:solidFill>
                  <a:srgbClr val="FFC000"/>
                </a:solidFill>
              </a:rPr>
              <a:t>sentinelové</a:t>
            </a:r>
            <a:r>
              <a:rPr lang="cs-CZ" sz="4000" dirty="0" smtClean="0">
                <a:solidFill>
                  <a:srgbClr val="FFC000"/>
                </a:solidFill>
              </a:rPr>
              <a:t> uzliny u karcinomu </a:t>
            </a:r>
            <a:r>
              <a:rPr lang="cs-CZ" sz="4000" dirty="0" smtClean="0">
                <a:solidFill>
                  <a:srgbClr val="FFFF00"/>
                </a:solidFill>
              </a:rPr>
              <a:t>prsu na souboru 868 pacientek</a:t>
            </a:r>
          </a:p>
        </p:txBody>
      </p:sp>
      <p:sp>
        <p:nvSpPr>
          <p:cNvPr id="6" name="Podnadpis 5"/>
          <p:cNvSpPr>
            <a:spLocks noGrp="1"/>
          </p:cNvSpPr>
          <p:nvPr>
            <p:ph type="subTitle" idx="4294967295"/>
          </p:nvPr>
        </p:nvSpPr>
        <p:spPr>
          <a:xfrm>
            <a:off x="0" y="4149725"/>
            <a:ext cx="8858250" cy="23749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sz="1600" dirty="0" err="1" smtClean="0">
                <a:solidFill>
                  <a:srgbClr val="ADADEB"/>
                </a:solidFill>
              </a:rPr>
              <a:t>Heroková</a:t>
            </a:r>
            <a:r>
              <a:rPr lang="cs-CZ" sz="1600" dirty="0" smtClean="0">
                <a:solidFill>
                  <a:srgbClr val="ADADEB"/>
                </a:solidFill>
              </a:rPr>
              <a:t> J.</a:t>
            </a:r>
            <a:r>
              <a:rPr lang="cs-CZ" sz="1600" baseline="30000" dirty="0" smtClean="0">
                <a:solidFill>
                  <a:srgbClr val="ADADEB"/>
                </a:solidFill>
              </a:rPr>
              <a:t>1</a:t>
            </a:r>
            <a:r>
              <a:rPr lang="cs-CZ" sz="1600" dirty="0" smtClean="0">
                <a:solidFill>
                  <a:srgbClr val="ADADEB"/>
                </a:solidFill>
              </a:rPr>
              <a:t>, </a:t>
            </a:r>
            <a:r>
              <a:rPr lang="cs-CZ" sz="1600" dirty="0" err="1" smtClean="0">
                <a:solidFill>
                  <a:srgbClr val="ADADEB"/>
                </a:solidFill>
              </a:rPr>
              <a:t>Kraft</a:t>
            </a:r>
            <a:r>
              <a:rPr lang="cs-CZ" sz="1600" dirty="0" smtClean="0">
                <a:solidFill>
                  <a:srgbClr val="ADADEB"/>
                </a:solidFill>
              </a:rPr>
              <a:t> O.</a:t>
            </a:r>
            <a:r>
              <a:rPr lang="cs-CZ" sz="1600" baseline="30000" dirty="0" smtClean="0">
                <a:solidFill>
                  <a:srgbClr val="ADADEB"/>
                </a:solidFill>
              </a:rPr>
              <a:t> 3</a:t>
            </a:r>
            <a:r>
              <a:rPr lang="cs-CZ" sz="1600" dirty="0" smtClean="0">
                <a:solidFill>
                  <a:srgbClr val="ADADEB"/>
                </a:solidFill>
              </a:rPr>
              <a:t>, </a:t>
            </a:r>
            <a:r>
              <a:rPr lang="cs-CZ" sz="1600" dirty="0" err="1" smtClean="0">
                <a:solidFill>
                  <a:srgbClr val="ADADEB"/>
                </a:solidFill>
              </a:rPr>
              <a:t>Čegan</a:t>
            </a:r>
            <a:r>
              <a:rPr lang="cs-CZ" sz="1600" dirty="0" smtClean="0">
                <a:solidFill>
                  <a:srgbClr val="ADADEB"/>
                </a:solidFill>
              </a:rPr>
              <a:t> M.</a:t>
            </a:r>
            <a:r>
              <a:rPr lang="cs-CZ" sz="1600" baseline="30000" dirty="0" smtClean="0">
                <a:solidFill>
                  <a:srgbClr val="ADADEB"/>
                </a:solidFill>
              </a:rPr>
              <a:t> 2</a:t>
            </a:r>
            <a:r>
              <a:rPr lang="cs-CZ" sz="1600" dirty="0" smtClean="0">
                <a:solidFill>
                  <a:srgbClr val="ADADEB"/>
                </a:solidFill>
              </a:rPr>
              <a:t> </a:t>
            </a:r>
            <a:r>
              <a:rPr lang="cs-CZ" sz="1600" dirty="0" err="1" smtClean="0">
                <a:solidFill>
                  <a:srgbClr val="ADADEB"/>
                </a:solidFill>
              </a:rPr>
              <a:t>Baník</a:t>
            </a:r>
            <a:r>
              <a:rPr lang="cs-CZ" sz="1600" dirty="0" smtClean="0">
                <a:solidFill>
                  <a:srgbClr val="ADADEB"/>
                </a:solidFill>
              </a:rPr>
              <a:t> P.</a:t>
            </a:r>
            <a:r>
              <a:rPr lang="cs-CZ" sz="1600" baseline="30000" dirty="0" smtClean="0">
                <a:solidFill>
                  <a:srgbClr val="ADADEB"/>
                </a:solidFill>
              </a:rPr>
              <a:t> 4</a:t>
            </a:r>
            <a:r>
              <a:rPr lang="cs-CZ" sz="1600" dirty="0" smtClean="0">
                <a:solidFill>
                  <a:srgbClr val="ADADEB"/>
                </a:solidFill>
              </a:rPr>
              <a:t>, </a:t>
            </a:r>
            <a:r>
              <a:rPr lang="cs-CZ" sz="1600" dirty="0" err="1" smtClean="0">
                <a:solidFill>
                  <a:srgbClr val="ADADEB"/>
                </a:solidFill>
              </a:rPr>
              <a:t>Kudělka</a:t>
            </a:r>
            <a:r>
              <a:rPr lang="cs-CZ" sz="1600" dirty="0" smtClean="0">
                <a:solidFill>
                  <a:srgbClr val="ADADEB"/>
                </a:solidFill>
              </a:rPr>
              <a:t> L.</a:t>
            </a:r>
            <a:r>
              <a:rPr lang="cs-CZ" sz="1600" baseline="30000" dirty="0" smtClean="0">
                <a:solidFill>
                  <a:srgbClr val="ADADEB"/>
                </a:solidFill>
              </a:rPr>
              <a:t> 4</a:t>
            </a:r>
            <a:r>
              <a:rPr lang="cs-CZ" sz="1600" dirty="0" smtClean="0">
                <a:solidFill>
                  <a:srgbClr val="ADADEB"/>
                </a:solidFill>
              </a:rPr>
              <a:t>, Krištof </a:t>
            </a:r>
            <a:r>
              <a:rPr lang="cs-CZ" sz="1600" baseline="30000" dirty="0" smtClean="0">
                <a:solidFill>
                  <a:srgbClr val="ADADEB"/>
                </a:solidFill>
              </a:rPr>
              <a:t>1</a:t>
            </a:r>
            <a:endParaRPr lang="cs-CZ" sz="1600" dirty="0" smtClean="0">
              <a:solidFill>
                <a:srgbClr val="ADADEB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cs-CZ" sz="1600" dirty="0" smtClean="0">
              <a:solidFill>
                <a:srgbClr val="ADADEB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cs-CZ" sz="1400" dirty="0" smtClean="0">
                <a:solidFill>
                  <a:srgbClr val="ADADEB"/>
                </a:solidFill>
              </a:rPr>
              <a:t>     1. </a:t>
            </a:r>
            <a:r>
              <a:rPr lang="cs-CZ" sz="1400" dirty="0" err="1" smtClean="0">
                <a:solidFill>
                  <a:srgbClr val="ADADEB"/>
                </a:solidFill>
              </a:rPr>
              <a:t>Mammologické</a:t>
            </a:r>
            <a:r>
              <a:rPr lang="cs-CZ" sz="1400" dirty="0" smtClean="0">
                <a:solidFill>
                  <a:srgbClr val="ADADEB"/>
                </a:solidFill>
              </a:rPr>
              <a:t> centrum, Vítkovická nemocnice a.s.</a:t>
            </a:r>
          </a:p>
          <a:p>
            <a:pPr eaLnBrk="1" hangingPunct="1">
              <a:lnSpc>
                <a:spcPct val="80000"/>
              </a:lnSpc>
            </a:pPr>
            <a:r>
              <a:rPr lang="cs-CZ" sz="1400" dirty="0" smtClean="0">
                <a:solidFill>
                  <a:srgbClr val="ADADEB"/>
                </a:solidFill>
              </a:rPr>
              <a:t>     2. CGB laboratoř a.s. Ostrava</a:t>
            </a:r>
          </a:p>
          <a:p>
            <a:pPr eaLnBrk="1" hangingPunct="1">
              <a:lnSpc>
                <a:spcPct val="80000"/>
              </a:lnSpc>
            </a:pPr>
            <a:r>
              <a:rPr lang="cs-CZ" sz="1400" dirty="0" smtClean="0">
                <a:solidFill>
                  <a:srgbClr val="ADADEB"/>
                </a:solidFill>
              </a:rPr>
              <a:t>     3. Fakultní nemocnice Ostrava - odd. nukleární medicíny</a:t>
            </a:r>
          </a:p>
          <a:p>
            <a:pPr eaLnBrk="1" hangingPunct="1">
              <a:lnSpc>
                <a:spcPct val="80000"/>
              </a:lnSpc>
            </a:pPr>
            <a:r>
              <a:rPr lang="cs-CZ" sz="1400" dirty="0" smtClean="0">
                <a:solidFill>
                  <a:srgbClr val="ADADEB"/>
                </a:solidFill>
              </a:rPr>
              <a:t>     4. PR-LAB a.s., odd. patologie - Onkologické centrum J.G. </a:t>
            </a:r>
            <a:r>
              <a:rPr lang="cs-CZ" sz="1400" dirty="0" err="1" smtClean="0">
                <a:solidFill>
                  <a:srgbClr val="ADADEB"/>
                </a:solidFill>
              </a:rPr>
              <a:t>Mendela</a:t>
            </a:r>
            <a:r>
              <a:rPr lang="cs-CZ" sz="1400" dirty="0" smtClean="0">
                <a:solidFill>
                  <a:srgbClr val="ADADEB"/>
                </a:solidFill>
              </a:rPr>
              <a:t> Nový Jičín</a:t>
            </a:r>
          </a:p>
          <a:p>
            <a:pPr eaLnBrk="1" hangingPunct="1">
              <a:lnSpc>
                <a:spcPct val="80000"/>
              </a:lnSpc>
            </a:pPr>
            <a:endParaRPr lang="cs-CZ" sz="1400" dirty="0" smtClean="0">
              <a:solidFill>
                <a:srgbClr val="ADADEB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cs-CZ" sz="1400" dirty="0" smtClean="0">
              <a:solidFill>
                <a:srgbClr val="ADADEB"/>
              </a:solidFill>
            </a:endParaRPr>
          </a:p>
          <a:p>
            <a:pPr algn="ctr" eaLnBrk="1" hangingPunct="1">
              <a:lnSpc>
                <a:spcPct val="80000"/>
              </a:lnSpc>
            </a:pPr>
            <a:r>
              <a:rPr lang="cs-CZ" sz="2000" dirty="0" smtClean="0">
                <a:solidFill>
                  <a:srgbClr val="ADADEB"/>
                </a:solidFill>
              </a:rPr>
              <a:t>XLVII. Dny nukleární medicíny</a:t>
            </a:r>
          </a:p>
          <a:p>
            <a:pPr algn="ctr" eaLnBrk="1" hangingPunct="1">
              <a:lnSpc>
                <a:spcPct val="80000"/>
              </a:lnSpc>
            </a:pPr>
            <a:r>
              <a:rPr lang="cs-CZ" sz="2000" dirty="0" smtClean="0">
                <a:solidFill>
                  <a:srgbClr val="ADADEB"/>
                </a:solidFill>
              </a:rPr>
              <a:t>Havlíčkův Brod 8.-10.září 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ama.wmv">
            <a:hlinkClick r:id="" action="ppaction://media"/>
          </p:cNvPr>
          <p:cNvPicPr>
            <a:picLocks noGrp="1" noRot="1" noChangeAspect="1"/>
          </p:cNvPicPr>
          <p:nvPr>
            <p:ph/>
            <a:videoFile r:link="rId2"/>
          </p:nvPr>
        </p:nvPicPr>
        <p:blipFill>
          <a:blip r:embed="rId4"/>
          <a:stretch>
            <a:fillRect/>
          </a:stretch>
        </p:blipFill>
        <p:spPr>
          <a:xfrm>
            <a:off x="428596" y="285728"/>
            <a:ext cx="8364595" cy="6273447"/>
          </a:xfrm>
          <a:prstGeom prst="rect">
            <a:avLst/>
          </a:prstGeom>
        </p:spPr>
      </p:pic>
      <p:graphicFrame>
        <p:nvGraphicFramePr>
          <p:cNvPr id="113666" name="Object 2"/>
          <p:cNvGraphicFramePr>
            <a:graphicFrameLocks noChangeAspect="1"/>
          </p:cNvGraphicFramePr>
          <p:nvPr/>
        </p:nvGraphicFramePr>
        <p:xfrm>
          <a:off x="4252913" y="3186113"/>
          <a:ext cx="638175" cy="485775"/>
        </p:xfrm>
        <a:graphic>
          <a:graphicData uri="http://schemas.openxmlformats.org/presentationml/2006/ole">
            <p:oleObj spid="_x0000_s113666" name="Balíček" r:id="rId5" imgW="638280" imgH="485640" progId="Package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75" y="28575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err="1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Histopatologické</a:t>
            </a:r>
            <a:r>
              <a:rPr lang="en-US" b="1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b="1" dirty="0" err="1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vyšetření</a:t>
            </a:r>
            <a:endParaRPr lang="cs-CZ" b="1" dirty="0"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2938" y="1571625"/>
            <a:ext cx="7772400" cy="2133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err="1" smtClean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Cytolog</a:t>
            </a:r>
            <a:r>
              <a:rPr lang="cs-CZ" sz="2400" dirty="0" err="1" smtClean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ické</a:t>
            </a:r>
            <a:r>
              <a:rPr lang="cs-CZ" sz="2400" dirty="0" smtClean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dirty="0" err="1" smtClean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vyšetření</a:t>
            </a:r>
            <a:r>
              <a:rPr lang="en-US" sz="2400" dirty="0" smtClean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vzorku</a:t>
            </a:r>
            <a:r>
              <a:rPr lang="en-US" sz="24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z </a:t>
            </a:r>
            <a:r>
              <a:rPr lang="en-US" sz="2400" dirty="0" err="1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otiskové</a:t>
            </a:r>
            <a:r>
              <a:rPr lang="en-US" sz="24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cytologie</a:t>
            </a:r>
            <a:endParaRPr lang="en-US" sz="2400" dirty="0"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eaLnBrk="1" hangingPunct="1">
              <a:defRPr/>
            </a:pPr>
            <a:r>
              <a:rPr lang="en-US" sz="2400" dirty="0" err="1" smtClean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Histol</a:t>
            </a:r>
            <a:r>
              <a:rPr lang="cs-CZ" sz="2400" dirty="0" err="1" smtClean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ogické</a:t>
            </a:r>
            <a:r>
              <a:rPr lang="en-US" sz="2400" dirty="0" smtClean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dirty="0" err="1" smtClean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vyš</a:t>
            </a:r>
            <a:r>
              <a:rPr lang="cs-CZ" sz="2400" dirty="0" err="1" smtClean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etření</a:t>
            </a:r>
            <a:r>
              <a:rPr lang="en-US" sz="2400" dirty="0" smtClean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- </a:t>
            </a:r>
            <a:r>
              <a:rPr lang="en-US" sz="2400" dirty="0" err="1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fixace</a:t>
            </a:r>
            <a:r>
              <a:rPr lang="en-US" sz="24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ve</a:t>
            </a:r>
            <a:r>
              <a:rPr lang="en-US" sz="24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formolu</a:t>
            </a:r>
            <a:r>
              <a:rPr lang="en-US" sz="24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sz="2400" dirty="0" err="1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zalití</a:t>
            </a:r>
            <a:r>
              <a:rPr lang="en-US" sz="24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do </a:t>
            </a:r>
            <a:r>
              <a:rPr lang="en-US" sz="2400" dirty="0" err="1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parafinu</a:t>
            </a:r>
            <a:r>
              <a:rPr lang="en-US" sz="24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sz="2400" dirty="0" err="1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sériové</a:t>
            </a:r>
            <a:r>
              <a:rPr lang="en-US" sz="24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prokrájení</a:t>
            </a:r>
            <a:r>
              <a:rPr lang="en-US" sz="24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sz="2400" dirty="0" err="1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barvení</a:t>
            </a:r>
            <a:r>
              <a:rPr lang="en-US" sz="24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H&amp;E, PAS </a:t>
            </a:r>
          </a:p>
          <a:p>
            <a:pPr eaLnBrk="1" hangingPunct="1">
              <a:defRPr/>
            </a:pPr>
            <a:r>
              <a:rPr lang="en-US" sz="2400" dirty="0" err="1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Imunohistochemické</a:t>
            </a:r>
            <a:r>
              <a:rPr lang="en-US" sz="24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dirty="0" err="1" smtClean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vyš</a:t>
            </a:r>
            <a:r>
              <a:rPr lang="cs-CZ" sz="2400" dirty="0" err="1" smtClean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etření</a:t>
            </a:r>
            <a:r>
              <a:rPr lang="en-US" sz="2400" dirty="0" smtClean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- MM: </a:t>
            </a:r>
            <a:r>
              <a:rPr lang="cs-CZ" sz="24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průkaz HMB-45, S 100 proteinu, Ca </a:t>
            </a:r>
            <a:r>
              <a:rPr lang="cs-CZ" sz="2400" dirty="0" err="1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mammae</a:t>
            </a:r>
            <a:r>
              <a:rPr lang="cs-CZ" sz="24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: průkaz CK a </a:t>
            </a:r>
            <a:r>
              <a:rPr lang="en-US" sz="24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EMA</a:t>
            </a:r>
            <a:endParaRPr lang="cs-CZ" sz="2400" dirty="0"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88067" name="Picture 4" descr="Image5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0" y="4122738"/>
            <a:ext cx="2209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8" name="Picture 5" descr="Image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4181475"/>
            <a:ext cx="4324350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err="1" smtClean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Peroperační</a:t>
            </a:r>
            <a:r>
              <a:rPr lang="cs-CZ" dirty="0" smtClean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patologické vyšetření </a:t>
            </a:r>
            <a:r>
              <a:rPr lang="en-US" dirty="0" err="1" smtClean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sentinelové</a:t>
            </a:r>
            <a:r>
              <a:rPr lang="en-US" dirty="0" smtClean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dirty="0" err="1" smtClean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uzliny</a:t>
            </a:r>
            <a:endParaRPr lang="cs-CZ" dirty="0"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14375" y="2286000"/>
            <a:ext cx="7772400" cy="3810000"/>
          </a:xfrm>
        </p:spPr>
        <p:txBody>
          <a:bodyPr/>
          <a:lstStyle/>
          <a:p>
            <a:pPr eaLnBrk="1" hangingPunct="1">
              <a:buFont typeface="Arial" pitchFamily="34" charset="0"/>
              <a:buChar char="•"/>
              <a:defRPr/>
            </a:pPr>
            <a:r>
              <a:rPr lang="cs-CZ" sz="2800" dirty="0" smtClean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Bezprostřední a spolehlivé hodnocení SLN je zásadní pro prognózu a následnou terapii </a:t>
            </a:r>
            <a:r>
              <a:rPr lang="cs-CZ" sz="2400" dirty="0" smtClean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pacientky</a:t>
            </a:r>
            <a:r>
              <a:rPr lang="cs-CZ" sz="2800" dirty="0" smtClean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cs-CZ" sz="2800" dirty="0" err="1" smtClean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Peroperační</a:t>
            </a:r>
            <a:r>
              <a:rPr lang="cs-CZ" sz="2800" dirty="0" smtClean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biopsie </a:t>
            </a:r>
            <a:r>
              <a:rPr lang="cs-CZ" sz="2800" dirty="0" err="1" smtClean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sentinelové</a:t>
            </a:r>
            <a:r>
              <a:rPr lang="cs-CZ" sz="2800" dirty="0" smtClean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uzliny není </a:t>
            </a:r>
            <a:r>
              <a:rPr lang="cs-CZ" sz="2800" dirty="0" err="1" smtClean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standartním</a:t>
            </a:r>
            <a:r>
              <a:rPr lang="cs-CZ" sz="2800" dirty="0" smtClean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vyšetřením  a mnohými patology je </a:t>
            </a:r>
            <a:r>
              <a:rPr lang="cs-CZ" sz="2800" dirty="0" err="1" smtClean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odmítano</a:t>
            </a:r>
            <a:endParaRPr lang="cs-CZ" sz="2800" dirty="0" smtClean="0"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cs-CZ" sz="2800" dirty="0" smtClean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Vyšetření na zmrzlo je limitováno, protože </a:t>
            </a:r>
            <a:r>
              <a:rPr lang="cs-CZ" sz="2800" dirty="0" err="1" smtClean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mikrometastázy</a:t>
            </a:r>
            <a:r>
              <a:rPr lang="cs-CZ" sz="2800" dirty="0" smtClean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v SN nemusí být vždy identifikovány. </a:t>
            </a:r>
            <a:endParaRPr lang="cs-CZ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err="1" smtClean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Peroperační</a:t>
            </a:r>
            <a:r>
              <a:rPr lang="cs-CZ" dirty="0" smtClean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zpracování </a:t>
            </a:r>
            <a:r>
              <a:rPr lang="en-US" dirty="0" err="1" smtClean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sentinelové</a:t>
            </a:r>
            <a:r>
              <a:rPr lang="en-US" dirty="0" smtClean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dirty="0" err="1" smtClean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uzliny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4313" y="2500313"/>
            <a:ext cx="8715375" cy="4114800"/>
          </a:xfrm>
        </p:spPr>
        <p:txBody>
          <a:bodyPr/>
          <a:lstStyle/>
          <a:p>
            <a:pPr eaLnBrk="1" hangingPunct="1">
              <a:defRPr/>
            </a:pPr>
            <a:r>
              <a:rPr lang="cs-CZ" sz="2800" dirty="0" smtClean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Každá </a:t>
            </a:r>
            <a:r>
              <a:rPr lang="cs-CZ" sz="2800" dirty="0" err="1" smtClean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sentinelová</a:t>
            </a:r>
            <a:r>
              <a:rPr lang="cs-CZ" sz="2800" dirty="0" smtClean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uzlina musí být označena a dodána v samostatné označené nádobce s poznámkou na průvodce, že se jedná o </a:t>
            </a:r>
            <a:r>
              <a:rPr lang="cs-CZ" sz="2800" dirty="0" err="1" smtClean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sentinelovou</a:t>
            </a:r>
            <a:r>
              <a:rPr lang="cs-CZ" sz="2800" dirty="0" smtClean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uzlinu. </a:t>
            </a:r>
          </a:p>
          <a:p>
            <a:pPr eaLnBrk="1" hangingPunct="1">
              <a:defRPr/>
            </a:pPr>
            <a:r>
              <a:rPr lang="cs-CZ" sz="2800" dirty="0" smtClean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Každá uzlina je patologem zvlášť vypreparována, změřena a podélně rozdělena na poloviny</a:t>
            </a:r>
          </a:p>
          <a:p>
            <a:pPr eaLnBrk="1" hangingPunct="1">
              <a:defRPr/>
            </a:pPr>
            <a:r>
              <a:rPr lang="cs-CZ" sz="2800" dirty="0" smtClean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Z každé poloviny uzliny jsou zhotovené cytologické preparáty (barvení dle </a:t>
            </a:r>
            <a:r>
              <a:rPr lang="cs-CZ" sz="2800" dirty="0" err="1" smtClean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Giemsa</a:t>
            </a:r>
            <a:r>
              <a:rPr lang="cs-CZ" sz="2800" dirty="0" smtClean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  <a:p>
            <a:pPr eaLnBrk="1" hangingPunct="1">
              <a:defRPr/>
            </a:pPr>
            <a:r>
              <a:rPr lang="cs-CZ" sz="2800" dirty="0" smtClean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Z jedné poloviny největší nebo suspektní uzliny je zhotoven kryostatový řez (barvení HE)</a:t>
            </a:r>
            <a:endParaRPr lang="cs-CZ" sz="2800" dirty="0"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err="1" smtClean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Mikrometastázy</a:t>
            </a:r>
            <a:r>
              <a:rPr lang="en-US" dirty="0" smtClean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dirty="0" err="1" smtClean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sentinelové</a:t>
            </a:r>
            <a:r>
              <a:rPr lang="en-US" dirty="0" smtClean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dirty="0" err="1" smtClean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uzliny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14375" y="2357438"/>
            <a:ext cx="7772400" cy="4114800"/>
          </a:xfrm>
        </p:spPr>
        <p:txBody>
          <a:bodyPr/>
          <a:lstStyle/>
          <a:p>
            <a:pPr eaLnBrk="1" hangingPunct="1">
              <a:defRPr/>
            </a:pPr>
            <a:r>
              <a:rPr lang="cs-CZ" sz="2800" dirty="0" err="1" smtClean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Mikrometastáza</a:t>
            </a:r>
            <a:r>
              <a:rPr lang="cs-CZ" sz="2800" dirty="0" smtClean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je definována jako metastáza s  0,2mm - 2 mm v největším rozměru. </a:t>
            </a:r>
          </a:p>
          <a:p>
            <a:pPr eaLnBrk="1" hangingPunct="1">
              <a:defRPr/>
            </a:pPr>
            <a:r>
              <a:rPr lang="cs-CZ" sz="2800" dirty="0" smtClean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Procedury jako </a:t>
            </a:r>
            <a:r>
              <a:rPr lang="cs-CZ" sz="2800" dirty="0" err="1" smtClean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seriové</a:t>
            </a:r>
            <a:r>
              <a:rPr lang="cs-CZ" sz="2800" dirty="0" smtClean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prokrájení, </a:t>
            </a:r>
            <a:r>
              <a:rPr lang="cs-CZ" sz="2800" dirty="0" err="1" smtClean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imunohistochemické</a:t>
            </a:r>
            <a:r>
              <a:rPr lang="cs-CZ" sz="2800" dirty="0" smtClean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barvení, RT-PCR analýza zvyšují senzitivitu vyšetření ve srovnání s rutinními histologickými vyšetřeními a zvyšuje se detekce </a:t>
            </a:r>
            <a:r>
              <a:rPr lang="cs-CZ" sz="2800" dirty="0" err="1" smtClean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mikrometastáz</a:t>
            </a:r>
            <a:r>
              <a:rPr lang="cs-CZ" sz="2800" dirty="0" smtClean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u pacientů.</a:t>
            </a:r>
          </a:p>
          <a:p>
            <a:pPr eaLnBrk="1" hangingPunct="1">
              <a:defRPr/>
            </a:pPr>
            <a:r>
              <a:rPr lang="cs-CZ" sz="2800" dirty="0" err="1" smtClean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Imunohistochemické</a:t>
            </a:r>
            <a:r>
              <a:rPr lang="cs-CZ" sz="2800" dirty="0" smtClean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barvení sériových řezů a RT-PCR analýza jsou časově náročné</a:t>
            </a:r>
          </a:p>
          <a:p>
            <a:pPr eaLnBrk="1" hangingPunct="1">
              <a:buFontTx/>
              <a:buNone/>
              <a:defRPr/>
            </a:pPr>
            <a:endParaRPr lang="cs-CZ" dirty="0" smtClean="0"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eaLnBrk="1" hangingPunct="1">
              <a:defRPr/>
            </a:pPr>
            <a:endParaRPr lang="cs-CZ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400" b="1" smtClean="0">
                <a:solidFill>
                  <a:srgbClr val="FFC000"/>
                </a:solidFill>
              </a:rPr>
              <a:t>Imunohistochemický pozitivní průkaz cytokeratinu </a:t>
            </a:r>
            <a:br>
              <a:rPr lang="cs-CZ" sz="2400" b="1" smtClean="0">
                <a:solidFill>
                  <a:srgbClr val="FFC000"/>
                </a:solidFill>
              </a:rPr>
            </a:br>
            <a:r>
              <a:rPr lang="cs-CZ" sz="2400" b="1" smtClean="0">
                <a:solidFill>
                  <a:srgbClr val="FFC000"/>
                </a:solidFill>
              </a:rPr>
              <a:t>v mikrometastáze buněk duktálního karcinomu  prsu </a:t>
            </a:r>
            <a:br>
              <a:rPr lang="cs-CZ" sz="2400" b="1" smtClean="0">
                <a:solidFill>
                  <a:srgbClr val="FFC000"/>
                </a:solidFill>
              </a:rPr>
            </a:br>
            <a:r>
              <a:rPr lang="cs-CZ" sz="2400" b="1" smtClean="0">
                <a:solidFill>
                  <a:srgbClr val="FFC000"/>
                </a:solidFill>
              </a:rPr>
              <a:t>v interfolikulárním splavu lymfatické uzliny</a:t>
            </a:r>
          </a:p>
        </p:txBody>
      </p:sp>
      <p:pic>
        <p:nvPicPr>
          <p:cNvPr id="92162" name="Picture 3" descr="Image3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1981200"/>
            <a:ext cx="5943600" cy="469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Kontroverze</a:t>
            </a:r>
            <a:endParaRPr lang="cs-CZ" dirty="0"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850" y="1628775"/>
            <a:ext cx="8713788" cy="4114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cs-CZ" sz="300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Disekce axily při nálezu mikrometastázy v SLN</a:t>
            </a:r>
          </a:p>
          <a:p>
            <a:pPr algn="ctr" eaLnBrk="1" hangingPunct="1">
              <a:buFontTx/>
              <a:buNone/>
            </a:pPr>
            <a:r>
              <a:rPr lang="cs-CZ" sz="300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Disekce axily při nálezu submikrometastázy v SLN</a:t>
            </a:r>
          </a:p>
          <a:p>
            <a:pPr algn="ctr" eaLnBrk="1" hangingPunct="1">
              <a:buFontTx/>
              <a:buNone/>
            </a:pPr>
            <a:endParaRPr lang="cs-CZ" sz="3000" smtClean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eaLnBrk="1" hangingPunct="1">
              <a:buFontTx/>
              <a:buNone/>
            </a:pPr>
            <a:r>
              <a:rPr lang="cs-CZ" sz="1990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4375" y="642938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 smtClean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Vlastní soubor pacientek</a:t>
            </a:r>
            <a:endParaRPr lang="cs-CZ" dirty="0"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aphicFrame>
        <p:nvGraphicFramePr>
          <p:cNvPr id="94225" name="Group 17"/>
          <p:cNvGraphicFramePr>
            <a:graphicFrameLocks noGrp="1"/>
          </p:cNvGraphicFramePr>
          <p:nvPr>
            <p:ph idx="1"/>
          </p:nvPr>
        </p:nvGraphicFramePr>
        <p:xfrm>
          <a:off x="642938" y="2786063"/>
          <a:ext cx="7772400" cy="2883218"/>
        </p:xfrm>
        <a:graphic>
          <a:graphicData uri="http://schemas.openxmlformats.org/drawingml/2006/table">
            <a:tbl>
              <a:tblPr/>
              <a:tblGrid>
                <a:gridCol w="5957887"/>
                <a:gridCol w="1814513"/>
              </a:tblGrid>
              <a:tr h="1157288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Peroperační biopsie sentinelové uzliny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868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</a:tr>
              <a:tr h="72866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Peroperačně disekce axily pro metastatické postižení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137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</a:tr>
              <a:tr h="72866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Disekce axily v druhé době pro metastatické postižení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57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Soubor 868 pacientek</a:t>
            </a:r>
          </a:p>
        </p:txBody>
      </p:sp>
      <p:graphicFrame>
        <p:nvGraphicFramePr>
          <p:cNvPr id="96278" name="Group 22"/>
          <p:cNvGraphicFramePr>
            <a:graphicFrameLocks noGrp="1"/>
          </p:cNvGraphicFramePr>
          <p:nvPr>
            <p:ph idx="1"/>
          </p:nvPr>
        </p:nvGraphicFramePr>
        <p:xfrm>
          <a:off x="357188" y="2714625"/>
          <a:ext cx="8358187" cy="3092452"/>
        </p:xfrm>
        <a:graphic>
          <a:graphicData uri="http://schemas.openxmlformats.org/drawingml/2006/table">
            <a:tbl>
              <a:tblPr/>
              <a:tblGrid>
                <a:gridCol w="7000875"/>
                <a:gridCol w="1357312"/>
              </a:tblGrid>
              <a:tr h="7731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Celkový počet vyšetřených sentinelových uzlin</a:t>
                      </a:r>
                    </a:p>
                  </a:txBody>
                  <a:tcPr marL="9525" marR="9525" marT="9525" marB="0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2161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</a:tr>
              <a:tr h="7731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Počet uzlin s metastatickým postižením </a:t>
                      </a:r>
                    </a:p>
                  </a:txBody>
                  <a:tcPr marL="9525" marR="9525" marT="9525" marB="0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320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</a:tr>
              <a:tr h="7731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Mikrometastáza</a:t>
                      </a:r>
                    </a:p>
                  </a:txBody>
                  <a:tcPr marL="9525" marR="9525" marT="9525" marB="0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90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</a:tr>
              <a:tr h="7731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Cluster maligních buněk</a:t>
                      </a:r>
                    </a:p>
                  </a:txBody>
                  <a:tcPr marL="9525" marR="9525" marT="9525" marB="0"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Arial" charset="0"/>
                        </a:rPr>
                        <a:t>26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err="1" smtClean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Benefit</a:t>
            </a:r>
            <a:r>
              <a:rPr lang="cs-CZ" dirty="0" smtClean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cs-CZ" dirty="0" err="1" smtClean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peroperačního</a:t>
            </a:r>
            <a:r>
              <a:rPr lang="cs-CZ" dirty="0" smtClean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vyšetření </a:t>
            </a:r>
            <a:r>
              <a:rPr lang="cs-CZ" dirty="0" err="1" smtClean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sentinelové</a:t>
            </a:r>
            <a:r>
              <a:rPr lang="cs-CZ" dirty="0" smtClean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uzliny pro pacientky</a:t>
            </a:r>
            <a:endParaRPr lang="cs-CZ" dirty="0"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14375" y="2428875"/>
            <a:ext cx="7772400" cy="4114800"/>
          </a:xfrm>
        </p:spPr>
        <p:txBody>
          <a:bodyPr/>
          <a:lstStyle/>
          <a:p>
            <a:pPr eaLnBrk="1" hangingPunct="1"/>
            <a:r>
              <a:rPr lang="cs-CZ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868 pacientek - 137x jednodobá operace</a:t>
            </a:r>
          </a:p>
          <a:p>
            <a:pPr eaLnBrk="1" hangingPunct="1"/>
            <a:r>
              <a:rPr lang="cs-CZ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Eliminace </a:t>
            </a:r>
          </a:p>
          <a:p>
            <a:pPr lvl="1" eaLnBrk="1" hangingPunct="1">
              <a:buFont typeface="Wingdings" pitchFamily="2" charset="2"/>
              <a:buChar char="§"/>
            </a:pPr>
            <a:r>
              <a:rPr lang="cs-CZ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rizika další operace a pooperačních komplikací</a:t>
            </a:r>
          </a:p>
          <a:p>
            <a:pPr lvl="1" eaLnBrk="1" hangingPunct="1">
              <a:buFont typeface="Wingdings" pitchFamily="2" charset="2"/>
              <a:buChar char="§"/>
            </a:pPr>
            <a:r>
              <a:rPr lang="cs-CZ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další anestezie</a:t>
            </a:r>
          </a:p>
          <a:p>
            <a:pPr lvl="1" eaLnBrk="1" hangingPunct="1">
              <a:buFont typeface="Wingdings" pitchFamily="2" charset="2"/>
              <a:buChar char="§"/>
            </a:pPr>
            <a:r>
              <a:rPr lang="cs-CZ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stresu, bolesti</a:t>
            </a:r>
          </a:p>
          <a:p>
            <a:pPr lvl="1" eaLnBrk="1" hangingPunct="1">
              <a:buFontTx/>
              <a:buChar char="•"/>
            </a:pPr>
            <a:r>
              <a:rPr lang="cs-CZ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Úspora finančních nákladů</a:t>
            </a:r>
          </a:p>
          <a:p>
            <a:pPr marL="742950" lvl="2" indent="-342900" eaLnBrk="1" hangingPunct="1">
              <a:buFont typeface="Wingdings" pitchFamily="2" charset="2"/>
              <a:buChar char="§"/>
            </a:pPr>
            <a:r>
              <a:rPr lang="cs-CZ" sz="280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další operace, anestezie, hospitalizace, PN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3730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73730" name="Snímek" r:id="rId3" imgW="4660328" imgH="3492845" progId="PowerPoint.Slide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2938" y="2643188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sz="6000" dirty="0" smtClean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Děkuji za pozornost</a:t>
            </a:r>
            <a:endParaRPr lang="cs-CZ" sz="6000" dirty="0"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4757" name="Object 5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74757" name="Snímek" r:id="rId3" imgW="4568900" imgH="3425883" progId="PowerPoint.Slide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0898" name="Object 2"/>
          <p:cNvGraphicFramePr>
            <a:graphicFrameLocks noChangeAspect="1"/>
          </p:cNvGraphicFramePr>
          <p:nvPr/>
        </p:nvGraphicFramePr>
        <p:xfrm>
          <a:off x="0" y="4763"/>
          <a:ext cx="9144000" cy="6858000"/>
        </p:xfrm>
        <a:graphic>
          <a:graphicData uri="http://schemas.openxmlformats.org/presentationml/2006/ole">
            <p:oleObj spid="_x0000_s80898" name="Snímek" r:id="rId3" imgW="4568900" imgH="3425883" progId="PowerPoint.Slide.8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9874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79874" name="Snímek" r:id="rId3" imgW="4572000" imgH="3429000" progId="PowerPoint.Slide.8">
              <p:embed/>
            </p:oleObj>
          </a:graphicData>
        </a:graphic>
      </p:graphicFrame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1619250" y="1989138"/>
            <a:ext cx="6119813" cy="2540000"/>
          </a:xfrm>
          <a:prstGeom prst="rect">
            <a:avLst/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>
                <a:solidFill>
                  <a:srgbClr val="FFC000"/>
                </a:solidFill>
              </a:rPr>
              <a:t>Pro</a:t>
            </a:r>
            <a:r>
              <a:rPr lang="cs-CZ" sz="4000" b="1">
                <a:solidFill>
                  <a:srgbClr val="FFC000"/>
                </a:solidFill>
              </a:rPr>
              <a:t>č vystavovat 45-75% pacientek bez lymfatických metastáz 81% riziku pooperačních obtíží 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5778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75778" name="Snímek" r:id="rId3" imgW="4568900" imgH="3425883" progId="PowerPoint.Slide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22" name="Object 2"/>
          <p:cNvGraphicFramePr>
            <a:graphicFrameLocks noChangeAspect="1"/>
          </p:cNvGraphicFramePr>
          <p:nvPr/>
        </p:nvGraphicFramePr>
        <p:xfrm>
          <a:off x="0" y="4763"/>
          <a:ext cx="9144000" cy="6858000"/>
        </p:xfrm>
        <a:graphic>
          <a:graphicData uri="http://schemas.openxmlformats.org/presentationml/2006/ole">
            <p:oleObj spid="_x0000_s81922" name="Snímek" r:id="rId3" imgW="3733806" imgH="2798020" progId="PowerPoint.Slide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8850" name="Object 2"/>
          <p:cNvGraphicFramePr>
            <a:graphicFrameLocks noChangeAspect="1"/>
          </p:cNvGraphicFramePr>
          <p:nvPr/>
        </p:nvGraphicFramePr>
        <p:xfrm>
          <a:off x="-214313" y="0"/>
          <a:ext cx="9358313" cy="6858000"/>
        </p:xfrm>
        <a:graphic>
          <a:graphicData uri="http://schemas.openxmlformats.org/presentationml/2006/ole">
            <p:oleObj spid="_x0000_s78850" name="Snímek" r:id="rId3" imgW="4572000" imgH="3429000" progId="PowerPoint.Slide.8">
              <p:embed/>
            </p:oleObj>
          </a:graphicData>
        </a:graphic>
      </p:graphicFrame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381000" y="762000"/>
            <a:ext cx="8382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Injection of Blue Dye (optional)</a:t>
            </a:r>
            <a:endParaRPr lang="pl-PL" sz="3200" dirty="0"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cs typeface="Times New Roman" pitchFamily="18" charset="0"/>
            </a:endParaRPr>
          </a:p>
        </p:txBody>
      </p:sp>
      <p:graphicFrame>
        <p:nvGraphicFramePr>
          <p:cNvPr id="78851" name="Object 3"/>
          <p:cNvGraphicFramePr>
            <a:graphicFrameLocks noChangeAspect="1"/>
          </p:cNvGraphicFramePr>
          <p:nvPr/>
        </p:nvGraphicFramePr>
        <p:xfrm>
          <a:off x="5029200" y="1752600"/>
          <a:ext cx="3048000" cy="2309813"/>
        </p:xfrm>
        <a:graphic>
          <a:graphicData uri="http://schemas.openxmlformats.org/presentationml/2006/ole">
            <p:oleObj spid="_x0000_s78851" name="Picture Publisher Image" r:id="rId4" imgW="9744120" imgH="7305840" progId="">
              <p:embed/>
            </p:oleObj>
          </a:graphicData>
        </a:graphic>
      </p:graphicFrame>
      <p:graphicFrame>
        <p:nvGraphicFramePr>
          <p:cNvPr id="78852" name="Object 4"/>
          <p:cNvGraphicFramePr>
            <a:graphicFrameLocks noChangeAspect="1"/>
          </p:cNvGraphicFramePr>
          <p:nvPr/>
        </p:nvGraphicFramePr>
        <p:xfrm>
          <a:off x="5029200" y="4267200"/>
          <a:ext cx="3048000" cy="2308225"/>
        </p:xfrm>
        <a:graphic>
          <a:graphicData uri="http://schemas.openxmlformats.org/presentationml/2006/ole">
            <p:oleObj spid="_x0000_s78852" name="Picture Publisher Image" r:id="rId5" imgW="9744120" imgH="7305840" progId="">
              <p:embed/>
            </p:oleObj>
          </a:graphicData>
        </a:graphic>
      </p:graphicFrame>
      <p:graphicFrame>
        <p:nvGraphicFramePr>
          <p:cNvPr id="78853" name="Object 5"/>
          <p:cNvGraphicFramePr>
            <a:graphicFrameLocks noChangeAspect="1"/>
          </p:cNvGraphicFramePr>
          <p:nvPr/>
        </p:nvGraphicFramePr>
        <p:xfrm>
          <a:off x="457200" y="2895600"/>
          <a:ext cx="3581400" cy="2446338"/>
        </p:xfrm>
        <a:graphic>
          <a:graphicData uri="http://schemas.openxmlformats.org/presentationml/2006/ole">
            <p:oleObj spid="_x0000_s78853" name="Picture Publisher Image" r:id="rId6" imgW="7924680" imgH="5305320" progId="">
              <p:embed/>
            </p:oleObj>
          </a:graphicData>
        </a:graphic>
      </p:graphicFrame>
      <p:sp>
        <p:nvSpPr>
          <p:cNvPr id="78855" name="Line 7"/>
          <p:cNvSpPr>
            <a:spLocks noChangeShapeType="1"/>
          </p:cNvSpPr>
          <p:nvPr/>
        </p:nvSpPr>
        <p:spPr bwMode="auto">
          <a:xfrm flipV="1">
            <a:off x="3733800" y="2667000"/>
            <a:ext cx="2286000" cy="1524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78856" name="Line 8"/>
          <p:cNvSpPr>
            <a:spLocks noChangeShapeType="1"/>
          </p:cNvSpPr>
          <p:nvPr/>
        </p:nvSpPr>
        <p:spPr bwMode="auto">
          <a:xfrm>
            <a:off x="3733800" y="4419600"/>
            <a:ext cx="2743200" cy="1066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78857" name="Rectangle 9"/>
          <p:cNvSpPr>
            <a:spLocks noChangeArrowheads="1"/>
          </p:cNvSpPr>
          <p:nvPr/>
        </p:nvSpPr>
        <p:spPr bwMode="auto">
          <a:xfrm>
            <a:off x="457200" y="2895600"/>
            <a:ext cx="3581400" cy="2438400"/>
          </a:xfrm>
          <a:prstGeom prst="rect">
            <a:avLst/>
          </a:prstGeom>
          <a:noFill/>
          <a:ln w="15875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78858" name="Rectangle 10"/>
          <p:cNvSpPr>
            <a:spLocks noChangeArrowheads="1"/>
          </p:cNvSpPr>
          <p:nvPr/>
        </p:nvSpPr>
        <p:spPr bwMode="auto">
          <a:xfrm>
            <a:off x="5029200" y="1752600"/>
            <a:ext cx="3048000" cy="2286000"/>
          </a:xfrm>
          <a:prstGeom prst="rect">
            <a:avLst/>
          </a:prstGeom>
          <a:noFill/>
          <a:ln w="15875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78859" name="Rectangle 11"/>
          <p:cNvSpPr>
            <a:spLocks noChangeArrowheads="1"/>
          </p:cNvSpPr>
          <p:nvPr/>
        </p:nvSpPr>
        <p:spPr bwMode="auto">
          <a:xfrm>
            <a:off x="5029200" y="4267200"/>
            <a:ext cx="3048000" cy="2286000"/>
          </a:xfrm>
          <a:prstGeom prst="rect">
            <a:avLst/>
          </a:prstGeom>
          <a:noFill/>
          <a:ln w="15875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6802" name="Object 2"/>
          <p:cNvGraphicFramePr>
            <a:graphicFrameLocks noChangeAspect="1"/>
          </p:cNvGraphicFramePr>
          <p:nvPr/>
        </p:nvGraphicFramePr>
        <p:xfrm>
          <a:off x="0" y="4763"/>
          <a:ext cx="9144000" cy="6858000"/>
        </p:xfrm>
        <a:graphic>
          <a:graphicData uri="http://schemas.openxmlformats.org/presentationml/2006/ole">
            <p:oleObj spid="_x0000_s76802" name="Snímek" r:id="rId3" imgW="4282376" imgH="3212755" progId="PowerPoint.Slide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ovyJicin">
  <a:themeElements>
    <a:clrScheme name="NovyJici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ovyJici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NovyJici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vyJici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vyJici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vyJici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vyJici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vyJici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vyJici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Default Design 4">
      <a:dk1>
        <a:srgbClr val="000000"/>
      </a:dk1>
      <a:lt1>
        <a:srgbClr val="FFFFCC"/>
      </a:lt1>
      <a:dk2>
        <a:srgbClr val="808000"/>
      </a:dk2>
      <a:lt2>
        <a:srgbClr val="666633"/>
      </a:lt2>
      <a:accent1>
        <a:srgbClr val="339933"/>
      </a:accent1>
      <a:accent2>
        <a:srgbClr val="800000"/>
      </a:accent2>
      <a:accent3>
        <a:srgbClr val="FFFFE2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U:\Public\Chirurgie\Veřejné\NovyJicin.pot</Template>
  <TotalTime>909</TotalTime>
  <Words>441</Words>
  <Application>Microsoft PowerPoint</Application>
  <PresentationFormat>Předvádění na obrazovce (4:3)</PresentationFormat>
  <Paragraphs>62</Paragraphs>
  <Slides>20</Slides>
  <Notes>1</Notes>
  <HiddenSlides>0</HiddenSlides>
  <MMClips>1</MMClips>
  <ScaleCrop>false</ScaleCrop>
  <HeadingPairs>
    <vt:vector size="6" baseType="variant">
      <vt:variant>
        <vt:lpstr>Motiv</vt:lpstr>
      </vt:variant>
      <vt:variant>
        <vt:i4>2</vt:i4>
      </vt:variant>
      <vt:variant>
        <vt:lpstr>Vložené servery OLE</vt:lpstr>
      </vt:variant>
      <vt:variant>
        <vt:i4>3</vt:i4>
      </vt:variant>
      <vt:variant>
        <vt:lpstr>Nadpisy snímků</vt:lpstr>
      </vt:variant>
      <vt:variant>
        <vt:i4>20</vt:i4>
      </vt:variant>
    </vt:vector>
  </HeadingPairs>
  <TitlesOfParts>
    <vt:vector size="25" baseType="lpstr">
      <vt:lpstr>NovyJicin</vt:lpstr>
      <vt:lpstr>Default Design</vt:lpstr>
      <vt:lpstr>Snímek</vt:lpstr>
      <vt:lpstr>Picture Publisher Image</vt:lpstr>
      <vt:lpstr>Balíček</vt:lpstr>
      <vt:lpstr>Výsledky a přínos peroperačního vyšetření sentinelové uzliny u karcinomu prsu na souboru 868 pacientek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Histopatologické vyšetření</vt:lpstr>
      <vt:lpstr>Peroperační patologické vyšetření sentinelové uzliny</vt:lpstr>
      <vt:lpstr>Peroperační zpracování sentinelové uzliny</vt:lpstr>
      <vt:lpstr>Mikrometastázy sentinelové uzliny</vt:lpstr>
      <vt:lpstr>Imunohistochemický pozitivní průkaz cytokeratinu  v mikrometastáze buněk duktálního karcinomu  prsu  v interfolikulárním splavu lymfatické uzliny</vt:lpstr>
      <vt:lpstr>Kontroverze</vt:lpstr>
      <vt:lpstr>Vlastní soubor pacientek</vt:lpstr>
      <vt:lpstr>Soubor 868 pacientek</vt:lpstr>
      <vt:lpstr>Benefit peroperačního vyšetření sentinelové uzliny pro pacientky</vt:lpstr>
      <vt:lpstr>Děkuji za pozornost</vt:lpstr>
    </vt:vector>
  </TitlesOfParts>
  <Company>Nemocnice Podlesí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Primární PTCA – je osud nemocného jen v rukou intervenčního kardiologa?</dc:title>
  <dc:creator>David Rucki</dc:creator>
  <cp:lastModifiedBy>PRonkol1l</cp:lastModifiedBy>
  <cp:revision>61</cp:revision>
  <dcterms:created xsi:type="dcterms:W3CDTF">2002-01-11T11:12:40Z</dcterms:created>
  <dcterms:modified xsi:type="dcterms:W3CDTF">2010-09-08T13:39:23Z</dcterms:modified>
</cp:coreProperties>
</file>